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61" r:id="rId2"/>
    <p:sldId id="257" r:id="rId3"/>
    <p:sldId id="262" r:id="rId4"/>
    <p:sldId id="268" r:id="rId5"/>
    <p:sldId id="270" r:id="rId6"/>
    <p:sldId id="274" r:id="rId7"/>
    <p:sldId id="266" r:id="rId8"/>
    <p:sldId id="264" r:id="rId9"/>
    <p:sldId id="263" r:id="rId10"/>
    <p:sldId id="269" r:id="rId11"/>
    <p:sldId id="271" r:id="rId12"/>
    <p:sldId id="276" r:id="rId13"/>
    <p:sldId id="275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0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F930B-C913-4626-9455-ABD221B331B9}" type="datetimeFigureOut">
              <a:rPr lang="en-IN" smtClean="0"/>
              <a:t>13-11-2017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15C31-CF5A-4FF2-BC1E-57D46FAFF4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950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13-Nov-17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13-Nov-17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13-Nov-17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13-Nov-17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13-Nov-17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13-Nov-17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13-Nov-17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13-Nov-17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13-Nov-17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13-Nov-17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13-Nov-17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13-Nov-17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69705"/>
            <a:ext cx="10058400" cy="1099332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BankGothic Md BT" pitchFamily="34" charset="0"/>
              </a:rPr>
              <a:t>MagLev Fan</a:t>
            </a:r>
            <a:endParaRPr lang="en-IN" sz="6700" dirty="0">
              <a:latin typeface="BankGothic Md B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188944"/>
            <a:ext cx="100584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BankGothic Md BT" pitchFamily="34" charset="0"/>
              </a:rPr>
              <a:t>Motor </a:t>
            </a:r>
            <a:r>
              <a:rPr lang="en-US" dirty="0">
                <a:latin typeface="BankGothic Md BT" pitchFamily="34" charset="0"/>
              </a:rPr>
              <a:t>based on magnetic levitation </a:t>
            </a:r>
            <a:r>
              <a:rPr lang="en-US" dirty="0" smtClean="0">
                <a:latin typeface="BankGothic Md BT" pitchFamily="34" charset="0"/>
              </a:rPr>
              <a:t>concept</a:t>
            </a:r>
            <a:endParaRPr lang="en-IN" dirty="0">
              <a:latin typeface="BankGothic Md B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71" y="3876541"/>
            <a:ext cx="2759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cap="all" spc="200" dirty="0">
                <a:solidFill>
                  <a:schemeClr val="tx2"/>
                </a:solidFill>
                <a:latin typeface="BankGothic Md BT" pitchFamily="34" charset="0"/>
              </a:rPr>
              <a:t>Submitted by:</a:t>
            </a:r>
            <a:endParaRPr lang="en-IN" sz="2000" cap="all" spc="200" dirty="0">
              <a:solidFill>
                <a:schemeClr val="tx2"/>
              </a:solidFill>
              <a:latin typeface="BankGothic Md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7125" y="4404574"/>
            <a:ext cx="326499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cap="all" dirty="0">
                <a:solidFill>
                  <a:schemeClr val="tx2"/>
                </a:solidFill>
                <a:latin typeface="BankGothic Md BT" pitchFamily="34" charset="0"/>
              </a:rPr>
              <a:t>AMEEN.K.B</a:t>
            </a:r>
          </a:p>
          <a:p>
            <a:pPr algn="r"/>
            <a:r>
              <a:rPr lang="en-US" sz="2000" cap="all" dirty="0">
                <a:solidFill>
                  <a:schemeClr val="tx2"/>
                </a:solidFill>
                <a:latin typeface="BankGothic Md BT" pitchFamily="34" charset="0"/>
              </a:rPr>
              <a:t>ALI ISHAQUE</a:t>
            </a:r>
          </a:p>
          <a:p>
            <a:pPr algn="r"/>
            <a:r>
              <a:rPr lang="en-US" sz="2000" cap="all" dirty="0">
                <a:solidFill>
                  <a:schemeClr val="tx2"/>
                </a:solidFill>
                <a:latin typeface="BankGothic Md BT" pitchFamily="34" charset="0"/>
              </a:rPr>
              <a:t>FARISHA.M.A</a:t>
            </a:r>
          </a:p>
          <a:p>
            <a:pPr algn="r"/>
            <a:r>
              <a:rPr lang="en-US" sz="2000" cap="all" dirty="0">
                <a:solidFill>
                  <a:schemeClr val="tx2"/>
                </a:solidFill>
                <a:latin typeface="BankGothic Md BT" pitchFamily="34" charset="0"/>
              </a:rPr>
              <a:t>MUHAMED AFSAL.V.P</a:t>
            </a:r>
          </a:p>
          <a:p>
            <a:pPr algn="r"/>
            <a:r>
              <a:rPr lang="en-US" sz="2000" cap="all" dirty="0">
                <a:solidFill>
                  <a:schemeClr val="tx2"/>
                </a:solidFill>
                <a:latin typeface="BankGothic Md BT" pitchFamily="34" charset="0"/>
              </a:rPr>
              <a:t>VISHNU.M</a:t>
            </a:r>
            <a:endParaRPr lang="en-IN" sz="2000" cap="all" dirty="0">
              <a:solidFill>
                <a:schemeClr val="tx2"/>
              </a:solidFill>
              <a:latin typeface="BankGothic Md B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4853" y="4404574"/>
            <a:ext cx="3158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cap="all" dirty="0">
                <a:solidFill>
                  <a:schemeClr val="tx2"/>
                </a:solidFill>
                <a:latin typeface="BankGothic Md BT" pitchFamily="34" charset="0"/>
              </a:rPr>
              <a:t>THANWEER GAFOOR</a:t>
            </a:r>
          </a:p>
          <a:p>
            <a:r>
              <a:rPr lang="en-US" sz="2000" cap="all" dirty="0">
                <a:solidFill>
                  <a:schemeClr val="accent2">
                    <a:lumMod val="75000"/>
                  </a:schemeClr>
                </a:solidFill>
                <a:latin typeface="BankGothic Md BT" pitchFamily="34" charset="0"/>
              </a:rPr>
              <a:t>PROJECT GUIDE</a:t>
            </a:r>
            <a:endParaRPr lang="en-IN" sz="2000" cap="all" dirty="0">
              <a:solidFill>
                <a:schemeClr val="accent2">
                  <a:lumMod val="75000"/>
                </a:schemeClr>
              </a:solidFill>
              <a:latin typeface="BankGothic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496" y="0"/>
            <a:ext cx="10470524" cy="145075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BankGothic Lt BT" pitchFamily="34" charset="0"/>
              </a:rPr>
              <a:t>Technical feasibility</a:t>
            </a:r>
            <a:endParaRPr lang="en-IN" sz="3600" b="1" dirty="0">
              <a:latin typeface="BankGothic Lt BT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74553" y="2000256"/>
            <a:ext cx="4788365" cy="4361883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200" dirty="0" smtClean="0">
                <a:latin typeface="+mj-lt"/>
              </a:rPr>
              <a:t>The cost of production of the prototype will be as follows: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Copper Wire 			: ₹ 1000</a:t>
            </a:r>
            <a:endParaRPr lang="en-IN" sz="20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Metal parts: Iron		: ₹ 1000</a:t>
            </a:r>
            <a:endParaRPr lang="en-IN" sz="20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Metal parts: Steel		: ₹ 1500</a:t>
            </a:r>
            <a:endParaRPr lang="en-IN" sz="20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Electromagnetic components	: </a:t>
            </a:r>
            <a:r>
              <a:rPr lang="en-IN" sz="2000" dirty="0" smtClean="0">
                <a:latin typeface="+mj-lt"/>
              </a:rPr>
              <a:t>₹ 2000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Auxiliary parts			: </a:t>
            </a:r>
            <a:r>
              <a:rPr lang="en-IN" sz="2000" dirty="0" smtClean="0">
                <a:latin typeface="+mj-lt"/>
              </a:rPr>
              <a:t>₹ 1000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Electronic components</a:t>
            </a:r>
            <a:endParaRPr lang="en-IN" sz="2000" dirty="0" smtClean="0">
              <a:latin typeface="+mj-lt"/>
            </a:endParaRP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Regulator			: ₹ 350</a:t>
            </a:r>
            <a:endParaRPr lang="en-IN" sz="1600" dirty="0" smtClean="0">
              <a:latin typeface="+mj-lt"/>
            </a:endParaRP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Capacitor			: ₹ 50</a:t>
            </a:r>
            <a:endParaRPr lang="en-IN" sz="1600" dirty="0" smtClean="0">
              <a:latin typeface="+mj-lt"/>
            </a:endParaRPr>
          </a:p>
          <a:p>
            <a:pPr lvl="2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Connection wires		: ₹ 100</a:t>
            </a:r>
            <a:endParaRPr lang="en-IN" sz="16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Labor charges			: </a:t>
            </a:r>
            <a:r>
              <a:rPr lang="en-IN" sz="2000" dirty="0" smtClean="0">
                <a:latin typeface="+mj-lt"/>
              </a:rPr>
              <a:t>₹ 500</a:t>
            </a:r>
          </a:p>
          <a:p>
            <a:pPr lvl="1">
              <a:buFont typeface="Arial" pitchFamily="34" charset="0"/>
              <a:buChar char="•"/>
            </a:pPr>
            <a:r>
              <a:rPr lang="en-IN" sz="2000" dirty="0" smtClean="0">
                <a:latin typeface="+mj-lt"/>
              </a:rPr>
              <a:t>Miscellaneous costs		: ₹ 500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 Total cost			: </a:t>
            </a:r>
            <a:r>
              <a:rPr lang="en-IN" sz="2000" dirty="0" smtClean="0">
                <a:latin typeface="+mj-lt"/>
              </a:rPr>
              <a:t>₹ 8000</a:t>
            </a:r>
            <a:endParaRPr lang="en-IN" sz="2000" dirty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11077" y="2010987"/>
            <a:ext cx="4788365" cy="4361883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200" dirty="0" smtClean="0">
                <a:latin typeface="+mj-lt"/>
              </a:rPr>
              <a:t>The cost of industrial production will be as follows: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Copper Wire 			: ₹ 1000</a:t>
            </a:r>
            <a:endParaRPr lang="en-IN" sz="20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Metal parts: Iron		: ₹ 500</a:t>
            </a:r>
            <a:endParaRPr lang="en-IN" sz="20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Metal parts: Steel		: ₹ 500</a:t>
            </a:r>
            <a:endParaRPr lang="en-IN" sz="20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Electromagnetic components	: </a:t>
            </a:r>
            <a:r>
              <a:rPr lang="en-IN" sz="2000" dirty="0" smtClean="0">
                <a:latin typeface="+mj-lt"/>
              </a:rPr>
              <a:t>₹ 500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Labor charges			: </a:t>
            </a:r>
            <a:r>
              <a:rPr lang="en-IN" sz="2000" dirty="0" smtClean="0">
                <a:latin typeface="+mj-lt"/>
              </a:rPr>
              <a:t>₹ 500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endParaRPr lang="en-US" sz="2000" dirty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endParaRPr lang="en-US" sz="2000" dirty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 Total cost			: </a:t>
            </a:r>
            <a:r>
              <a:rPr lang="en-IN" sz="2000" dirty="0" smtClean="0">
                <a:latin typeface="+mj-lt"/>
              </a:rPr>
              <a:t>₹ 2500</a:t>
            </a:r>
            <a:endParaRPr lang="en-IN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114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BankGothic Lt BT" pitchFamily="34" charset="0"/>
              </a:rPr>
              <a:t>Current status and action plan</a:t>
            </a:r>
            <a:endParaRPr lang="en-IN" sz="4400" b="1" dirty="0">
              <a:latin typeface="BankGothic Lt B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97280" y="1756093"/>
            <a:ext cx="4937760" cy="73628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BankGothic Lt BT" pitchFamily="34" charset="0"/>
              </a:rPr>
              <a:t>Works completed</a:t>
            </a:r>
            <a:endParaRPr lang="en-IN" sz="2800" b="1" dirty="0">
              <a:latin typeface="BankGothic Lt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97280" y="2452394"/>
            <a:ext cx="8415210" cy="3378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Project cost estimation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Project overall rough design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Design of electronic control system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Improvement in design with torque damping dust caps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Project presentation</a:t>
            </a:r>
            <a:endParaRPr lang="en-IN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94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BankGothic Lt BT" pitchFamily="34" charset="0"/>
              </a:rPr>
              <a:t>Current status and action plan</a:t>
            </a:r>
            <a:endParaRPr lang="en-IN" sz="4400" b="1" dirty="0">
              <a:latin typeface="BankGothic Lt BT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1895" y="1783383"/>
            <a:ext cx="5969531" cy="73628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BankGothic Lt BT" pitchFamily="34" charset="0"/>
              </a:rPr>
              <a:t>Works Under Process</a:t>
            </a:r>
            <a:endParaRPr lang="en-IN" sz="2800" b="1" dirty="0">
              <a:latin typeface="BankGothic Lt BT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50134" y="2465265"/>
            <a:ext cx="8821913" cy="3378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Design of electromagnets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Overall electronic circuit design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Techniques for maximum cost reduction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Research using existing Semi-Maglev fans</a:t>
            </a:r>
          </a:p>
        </p:txBody>
      </p:sp>
    </p:spTree>
    <p:extLst>
      <p:ext uri="{BB962C8B-B14F-4D97-AF65-F5344CB8AC3E}">
        <p14:creationId xmlns:p14="http://schemas.microsoft.com/office/powerpoint/2010/main" val="30481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BankGothic Lt BT" pitchFamily="34" charset="0"/>
              </a:rPr>
              <a:t>Current status and action plan</a:t>
            </a:r>
            <a:endParaRPr lang="en-IN" sz="4400" b="1" dirty="0">
              <a:latin typeface="BankGothic Lt BT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094704" y="1945202"/>
            <a:ext cx="9332185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BankGothic Lt BT" pitchFamily="34" charset="0"/>
              </a:rPr>
              <a:t>Future plans in chronological order</a:t>
            </a:r>
            <a:endParaRPr lang="en-IN" sz="2800" b="1" dirty="0">
              <a:latin typeface="BankGothic Lt BT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94704" y="2736266"/>
            <a:ext cx="10393249" cy="363693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November 2017 	: Complete design with final clear cut cost estimation and 				simulation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December 2017	: Purchase of materials, assembly and test runs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January 2018 	: Completed product, final touches, design tweaks if any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February 2018 	: Design finalization, product completion and experimental 				tests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March 2018 		: Product release</a:t>
            </a:r>
            <a:endParaRPr lang="en-IN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09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2879334"/>
            <a:ext cx="10058400" cy="10993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BankGothic Md BT" pitchFamily="34" charset="0"/>
              </a:rPr>
              <a:t>Thank You</a:t>
            </a:r>
            <a:endParaRPr lang="en-IN" sz="6700" dirty="0">
              <a:latin typeface="BankGothic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746" y="-25931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BankGothic Md BT" pitchFamily="34" charset="0"/>
              </a:rPr>
              <a:t>MAGLEV FAN </a:t>
            </a:r>
            <a:r>
              <a:rPr lang="en-US" sz="4000" dirty="0" smtClean="0">
                <a:latin typeface="BankGothic Md BT" pitchFamily="34" charset="0"/>
              </a:rPr>
              <a:t>(MOTOR BASED ON MAGNETIC LEVITATION CONCEPT)</a:t>
            </a:r>
            <a:endParaRPr lang="en-US" sz="4000" dirty="0">
              <a:latin typeface="BankGothic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337" y="1278575"/>
            <a:ext cx="10058400" cy="4023360"/>
          </a:xfrm>
        </p:spPr>
        <p:txBody>
          <a:bodyPr/>
          <a:lstStyle/>
          <a:p>
            <a:r>
              <a:rPr lang="en-US" dirty="0" smtClean="0">
                <a:latin typeface="BankGothic Lt BT" pitchFamily="34" charset="0"/>
              </a:rPr>
              <a:t>WORKING PRINCIPLE: MAGNETIC LEVITATION</a:t>
            </a:r>
          </a:p>
          <a:p>
            <a:r>
              <a:rPr lang="en-US" sz="2400" b="1" dirty="0"/>
              <a:t>Magnetic levitation</a:t>
            </a:r>
            <a:r>
              <a:rPr lang="en-US" sz="2400" dirty="0"/>
              <a:t>, </a:t>
            </a:r>
            <a:r>
              <a:rPr lang="en-US" sz="2400" b="1" dirty="0"/>
              <a:t>maglev</a:t>
            </a:r>
            <a:r>
              <a:rPr lang="en-US" sz="2400" dirty="0"/>
              <a:t>, or </a:t>
            </a:r>
            <a:r>
              <a:rPr lang="en-US" sz="2400" b="1" dirty="0"/>
              <a:t>magnetic suspension</a:t>
            </a:r>
            <a:r>
              <a:rPr lang="en-US" sz="2400" dirty="0"/>
              <a:t> is a method by which an object is suspended with no support other than magnetic fields. Magnetic force is used to counteract the effects of the gravitational acceleration and any other accelerations</a:t>
            </a:r>
            <a:r>
              <a:rPr lang="en-US" sz="240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81" y="3494515"/>
            <a:ext cx="4056482" cy="2732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20" y="3494515"/>
            <a:ext cx="3889660" cy="273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112642"/>
            <a:ext cx="10058400" cy="1450757"/>
          </a:xfrm>
        </p:spPr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DESIGN</a:t>
            </a:r>
            <a:endParaRPr lang="en-IN" dirty="0">
              <a:latin typeface="BankGothic Md BT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4020" t="22964" r="25736" b="18272"/>
          <a:stretch/>
        </p:blipFill>
        <p:spPr bwMode="auto">
          <a:xfrm>
            <a:off x="1254015" y="2057842"/>
            <a:ext cx="3704349" cy="2243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3"/>
          <a:srcRect l="24847" t="22222" r="36148" b="19013"/>
          <a:stretch/>
        </p:blipFill>
        <p:spPr bwMode="auto">
          <a:xfrm>
            <a:off x="5223728" y="2057842"/>
            <a:ext cx="2864201" cy="2243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4"/>
          <a:srcRect l="24847" t="22963" r="48918" b="18271"/>
          <a:stretch/>
        </p:blipFill>
        <p:spPr bwMode="auto">
          <a:xfrm>
            <a:off x="8328463" y="2057842"/>
            <a:ext cx="2786004" cy="3699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260690" y="4923787"/>
            <a:ext cx="291450" cy="2914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/>
          <p:cNvSpPr/>
          <p:nvPr/>
        </p:nvSpPr>
        <p:spPr>
          <a:xfrm>
            <a:off x="1260690" y="5261516"/>
            <a:ext cx="291450" cy="291450"/>
          </a:xfrm>
          <a:prstGeom prst="rect">
            <a:avLst/>
          </a:prstGeom>
          <a:solidFill>
            <a:srgbClr val="340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/>
          <p:cNvSpPr/>
          <p:nvPr/>
        </p:nvSpPr>
        <p:spPr>
          <a:xfrm>
            <a:off x="1260690" y="5598252"/>
            <a:ext cx="291450" cy="291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1687131" y="4885150"/>
            <a:ext cx="1811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Electromagnets</a:t>
            </a:r>
            <a:endParaRPr lang="en-IN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684985" y="5224666"/>
            <a:ext cx="1967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Rotor and Leaves</a:t>
            </a:r>
            <a:endParaRPr lang="en-IN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684985" y="5559615"/>
            <a:ext cx="229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Stator and Windings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7722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337" y="272956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BankGothic Lt BT" pitchFamily="34" charset="0"/>
              </a:rPr>
              <a:t>INNOVATION &amp; TECHNICAL FEASIBLITY</a:t>
            </a:r>
            <a:endParaRPr lang="en-US" sz="3600" b="1" dirty="0">
              <a:latin typeface="BankGothic Lt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89669" cy="452777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High speed rotation is possible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Losses due to friction, heating and iron losses will be low.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Working parts are independent of controlling circuit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Sound noise will be 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Low cost and commercially feasible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Outer casing for the fan is unnecessary, as dust caps are provided to prevent dust penetration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10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BankGothic Lt BT" pitchFamily="34" charset="0"/>
              </a:rPr>
              <a:t>Social relevance</a:t>
            </a:r>
            <a:endParaRPr lang="en-US" dirty="0">
              <a:latin typeface="BankGothic Lt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84217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LESS FRICTION, THUS HIGH SPEED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 LONG LIFE AND LESS MAINTAINANCE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 LOW POWER CONSUMPTION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GOOD BALANCE, STABILITY AND LESS WUBBLING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NO HEATING ISSUE AND ZERO LOSS DUE TO FRICTION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82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nkGothic Lt BT" pitchFamily="34" charset="0"/>
              </a:rPr>
              <a:t>potential </a:t>
            </a:r>
            <a:r>
              <a:rPr lang="en-US" dirty="0">
                <a:latin typeface="BankGothic Lt BT" pitchFamily="34" charset="0"/>
              </a:rPr>
              <a:t>market and commercial viability</a:t>
            </a:r>
            <a:endParaRPr lang="en-IN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1965437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 b="1" dirty="0" smtClean="0">
                <a:latin typeface="+mj-lt"/>
              </a:rPr>
              <a:t>It catches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potential market </a:t>
            </a:r>
            <a:r>
              <a:rPr lang="en-US" sz="2400" b="1" dirty="0" smtClean="0">
                <a:latin typeface="+mj-lt"/>
              </a:rPr>
              <a:t>and provide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commercial viability </a:t>
            </a:r>
            <a:r>
              <a:rPr lang="en-US" sz="2400" b="1" dirty="0" smtClean="0">
                <a:latin typeface="+mj-lt"/>
              </a:rPr>
              <a:t>due to the following reasons: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 Lower power consumption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 Reasonable price compared to conventional fans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 Better technology and aesthetic </a:t>
            </a:r>
            <a:r>
              <a:rPr lang="en-US" sz="2400" b="1" dirty="0" smtClean="0">
                <a:latin typeface="+mj-lt"/>
              </a:rPr>
              <a:t>appearance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Simple speed regulation as that of the conventional fans.</a:t>
            </a:r>
            <a:endParaRPr lang="en-US" sz="24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Easy maintenance and fixing</a:t>
            </a:r>
          </a:p>
        </p:txBody>
      </p:sp>
    </p:spTree>
    <p:extLst>
      <p:ext uri="{BB962C8B-B14F-4D97-AF65-F5344CB8AC3E}">
        <p14:creationId xmlns:p14="http://schemas.microsoft.com/office/powerpoint/2010/main" val="155888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nkGothic Lt BT" pitchFamily="34" charset="0"/>
              </a:rPr>
              <a:t>BLOCK DIAGRAM</a:t>
            </a:r>
            <a:endParaRPr lang="en-IN" sz="3600" dirty="0">
              <a:latin typeface="BankGothic Lt B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9531" y="1931831"/>
            <a:ext cx="1519707" cy="592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AC Supply</a:t>
            </a:r>
            <a:endParaRPr lang="en-IN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1035" y="1931831"/>
            <a:ext cx="1519707" cy="592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Speed Control Circuit</a:t>
            </a:r>
            <a:endParaRPr lang="en-IN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66219" y="1931831"/>
            <a:ext cx="1519707" cy="592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Stator</a:t>
            </a:r>
            <a:endParaRPr lang="en-IN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64071" y="4898263"/>
            <a:ext cx="1519707" cy="592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Rotor</a:t>
            </a:r>
            <a:endParaRPr lang="en-IN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5959" y="3902297"/>
            <a:ext cx="1766552" cy="592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Electromagnets</a:t>
            </a:r>
            <a:endParaRPr lang="en-IN" dirty="0">
              <a:solidFill>
                <a:sysClr val="windowText" lastClr="000000"/>
              </a:solidFill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8315458" y="2976093"/>
            <a:ext cx="2421228" cy="590281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Magnetic Field formation</a:t>
            </a:r>
            <a:endParaRPr lang="en-IN" dirty="0">
              <a:solidFill>
                <a:sysClr val="windowText" lastClr="000000"/>
              </a:solidFill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2528773" y="4900410"/>
            <a:ext cx="2240924" cy="590281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Magnetization</a:t>
            </a:r>
            <a:endParaRPr lang="en-IN" dirty="0">
              <a:solidFill>
                <a:sysClr val="windowText" lastClr="000000"/>
              </a:solidFill>
            </a:endParaRPr>
          </a:p>
        </p:txBody>
      </p:sp>
      <p:sp>
        <p:nvSpPr>
          <p:cNvPr id="16" name="Parallelogram 15"/>
          <p:cNvSpPr/>
          <p:nvPr/>
        </p:nvSpPr>
        <p:spPr>
          <a:xfrm>
            <a:off x="5539454" y="4906890"/>
            <a:ext cx="2240924" cy="590281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Levitation</a:t>
            </a:r>
            <a:endParaRPr lang="en-IN" dirty="0">
              <a:solidFill>
                <a:sysClr val="windowText" lastClr="000000"/>
              </a:solidFill>
            </a:endParaRPr>
          </a:p>
        </p:txBody>
      </p:sp>
      <p:sp>
        <p:nvSpPr>
          <p:cNvPr id="17" name="Parallelogram 16"/>
          <p:cNvSpPr/>
          <p:nvPr/>
        </p:nvSpPr>
        <p:spPr>
          <a:xfrm>
            <a:off x="8405610" y="3902297"/>
            <a:ext cx="2240924" cy="590281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Rotation</a:t>
            </a:r>
            <a:endParaRPr lang="en-IN" dirty="0">
              <a:solidFill>
                <a:sysClr val="windowText" lastClr="000000"/>
              </a:solidFill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6025165" y="1931831"/>
            <a:ext cx="2240924" cy="590281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Voltage Regulation</a:t>
            </a:r>
            <a:endParaRPr lang="en-IN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9381" y="2859110"/>
            <a:ext cx="1519707" cy="592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Voltage Control Circuit</a:t>
            </a:r>
            <a:endParaRPr lang="en-IN" dirty="0">
              <a:solidFill>
                <a:sysClr val="windowText" lastClr="000000"/>
              </a:solidFill>
            </a:endParaRPr>
          </a:p>
        </p:txBody>
      </p:sp>
      <p:cxnSp>
        <p:nvCxnSpPr>
          <p:cNvPr id="21" name="Straight Arrow Connector 20"/>
          <p:cNvCxnSpPr>
            <a:stCxn id="8" idx="3"/>
            <a:endCxn id="9" idx="1"/>
          </p:cNvCxnSpPr>
          <p:nvPr/>
        </p:nvCxnSpPr>
        <p:spPr>
          <a:xfrm>
            <a:off x="3359238" y="2228045"/>
            <a:ext cx="64179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  <a:endCxn id="18" idx="5"/>
          </p:cNvCxnSpPr>
          <p:nvPr/>
        </p:nvCxnSpPr>
        <p:spPr>
          <a:xfrm flipV="1">
            <a:off x="5520742" y="2226972"/>
            <a:ext cx="578208" cy="1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2"/>
            <a:endCxn id="10" idx="1"/>
          </p:cNvCxnSpPr>
          <p:nvPr/>
        </p:nvCxnSpPr>
        <p:spPr>
          <a:xfrm>
            <a:off x="8192304" y="2226972"/>
            <a:ext cx="573915" cy="1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9" idx="0"/>
          </p:cNvCxnSpPr>
          <p:nvPr/>
        </p:nvCxnSpPr>
        <p:spPr>
          <a:xfrm>
            <a:off x="3649235" y="2226971"/>
            <a:ext cx="0" cy="632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2"/>
            <a:endCxn id="13" idx="0"/>
          </p:cNvCxnSpPr>
          <p:nvPr/>
        </p:nvCxnSpPr>
        <p:spPr>
          <a:xfrm>
            <a:off x="3649235" y="3451538"/>
            <a:ext cx="0" cy="450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2"/>
            <a:endCxn id="15" idx="0"/>
          </p:cNvCxnSpPr>
          <p:nvPr/>
        </p:nvCxnSpPr>
        <p:spPr>
          <a:xfrm>
            <a:off x="3649235" y="4494725"/>
            <a:ext cx="0" cy="405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5" idx="2"/>
            <a:endCxn id="16" idx="5"/>
          </p:cNvCxnSpPr>
          <p:nvPr/>
        </p:nvCxnSpPr>
        <p:spPr>
          <a:xfrm>
            <a:off x="4695912" y="5195551"/>
            <a:ext cx="917327" cy="6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2"/>
            <a:endCxn id="14" idx="0"/>
          </p:cNvCxnSpPr>
          <p:nvPr/>
        </p:nvCxnSpPr>
        <p:spPr>
          <a:xfrm flipH="1">
            <a:off x="9526072" y="2524259"/>
            <a:ext cx="1" cy="451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4" idx="4"/>
            <a:endCxn id="17" idx="0"/>
          </p:cNvCxnSpPr>
          <p:nvPr/>
        </p:nvCxnSpPr>
        <p:spPr>
          <a:xfrm>
            <a:off x="9526072" y="3566374"/>
            <a:ext cx="0" cy="335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7" idx="4"/>
            <a:endCxn id="12" idx="0"/>
          </p:cNvCxnSpPr>
          <p:nvPr/>
        </p:nvCxnSpPr>
        <p:spPr>
          <a:xfrm flipH="1">
            <a:off x="9523925" y="4492578"/>
            <a:ext cx="2147" cy="405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" idx="2"/>
            <a:endCxn id="12" idx="1"/>
          </p:cNvCxnSpPr>
          <p:nvPr/>
        </p:nvCxnSpPr>
        <p:spPr>
          <a:xfrm flipV="1">
            <a:off x="7706593" y="5194477"/>
            <a:ext cx="1057478" cy="7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44697" y="5500096"/>
            <a:ext cx="231820" cy="2318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Parallelogram 45"/>
          <p:cNvSpPr/>
          <p:nvPr/>
        </p:nvSpPr>
        <p:spPr>
          <a:xfrm>
            <a:off x="193182" y="5916799"/>
            <a:ext cx="283336" cy="213035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TextBox 46"/>
          <p:cNvSpPr txBox="1"/>
          <p:nvPr/>
        </p:nvSpPr>
        <p:spPr>
          <a:xfrm>
            <a:off x="540910" y="5435700"/>
            <a:ext cx="13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Components</a:t>
            </a:r>
            <a:endParaRPr lang="en-IN" dirty="0"/>
          </a:p>
        </p:txBody>
      </p:sp>
      <p:sp>
        <p:nvSpPr>
          <p:cNvPr id="48" name="TextBox 47"/>
          <p:cNvSpPr txBox="1"/>
          <p:nvPr/>
        </p:nvSpPr>
        <p:spPr>
          <a:xfrm>
            <a:off x="553786" y="5830131"/>
            <a:ext cx="89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406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Lt BT" pitchFamily="34" charset="0"/>
              </a:rPr>
              <a:t>Components Required</a:t>
            </a:r>
            <a:endParaRPr lang="en-IN" dirty="0">
              <a:latin typeface="BankGothic Lt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35887"/>
            <a:ext cx="10058400" cy="402336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400" dirty="0"/>
              <a:t>220v 50Hz AC Electromagnets: 4-6</a:t>
            </a:r>
            <a:endParaRPr lang="en-IN" sz="24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Speed control capacitors: 1uF, 1.5uF, 2uF</a:t>
            </a:r>
            <a:endParaRPr lang="en-IN" sz="24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AC fan capacitor: 2.5uF</a:t>
            </a:r>
            <a:endParaRPr lang="en-IN" sz="24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Copper wire for main and auxiliary windings</a:t>
            </a:r>
            <a:endParaRPr lang="en-IN" sz="24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Steel ball bearings</a:t>
            </a:r>
            <a:endParaRPr lang="en-IN" sz="24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Electric steel sheet for stator and rotor poles</a:t>
            </a:r>
            <a:endParaRPr lang="en-IN" sz="24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Non corrosive iron for rotor base</a:t>
            </a:r>
            <a:endParaRPr lang="en-IN" sz="24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Connection wires</a:t>
            </a: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16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Lt BT" pitchFamily="34" charset="0"/>
              </a:rPr>
              <a:t>Speed control</a:t>
            </a:r>
            <a:endParaRPr lang="en-IN" dirty="0">
              <a:latin typeface="BankGothic Lt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129" y="1845733"/>
            <a:ext cx="6237876" cy="436399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dirty="0" smtClean="0"/>
              <a:t> A </a:t>
            </a:r>
            <a:r>
              <a:rPr lang="en-IN" sz="2400" dirty="0"/>
              <a:t>variable capacitance </a:t>
            </a:r>
            <a:r>
              <a:rPr lang="en-IN" sz="2400" dirty="0" smtClean="0"/>
              <a:t>in </a:t>
            </a:r>
            <a:r>
              <a:rPr lang="en-IN" sz="2400" dirty="0"/>
              <a:t>is used in this regulator. </a:t>
            </a:r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As </a:t>
            </a:r>
            <a:r>
              <a:rPr lang="en-IN" sz="2400" dirty="0"/>
              <a:t>we turn the knob the capacitance increases and it reduces the voltage available to the fan. </a:t>
            </a:r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There </a:t>
            </a:r>
            <a:r>
              <a:rPr lang="en-IN" sz="2400" dirty="0"/>
              <a:t>is nearly no power loss in this method. </a:t>
            </a:r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The </a:t>
            </a:r>
            <a:r>
              <a:rPr lang="en-IN" sz="2400" dirty="0"/>
              <a:t>losses incurred are due to resistive losses inside the capacitor which is negligible. </a:t>
            </a:r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There </a:t>
            </a:r>
            <a:r>
              <a:rPr lang="en-IN" sz="2400" dirty="0"/>
              <a:t>are no heating problems and the capacitor improves the power factor of the circuit. </a:t>
            </a:r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They </a:t>
            </a:r>
            <a:r>
              <a:rPr lang="en-IN" sz="2400" dirty="0"/>
              <a:t>are less bulky than resistive controllers.</a:t>
            </a:r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05" y="2158261"/>
            <a:ext cx="4101282" cy="32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325</TotalTime>
  <Words>495</Words>
  <Application>Microsoft Office PowerPoint</Application>
  <PresentationFormat>Custom</PresentationFormat>
  <Paragraphs>114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Retrospect</vt:lpstr>
      <vt:lpstr>MagLev Fan</vt:lpstr>
      <vt:lpstr>MAGLEV FAN (MOTOR BASED ON MAGNETIC LEVITATION CONCEPT)</vt:lpstr>
      <vt:lpstr>DESIGN</vt:lpstr>
      <vt:lpstr>INNOVATION &amp; TECHNICAL FEASIBLITY</vt:lpstr>
      <vt:lpstr>Social relevance</vt:lpstr>
      <vt:lpstr>potential market and commercial viability</vt:lpstr>
      <vt:lpstr>BLOCK DIAGRAM</vt:lpstr>
      <vt:lpstr>Components Required</vt:lpstr>
      <vt:lpstr>Speed control</vt:lpstr>
      <vt:lpstr>Technical feasibility</vt:lpstr>
      <vt:lpstr>Current status and action plan</vt:lpstr>
      <vt:lpstr>Current status and action plan</vt:lpstr>
      <vt:lpstr>Current status and action plan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usr</cp:lastModifiedBy>
  <cp:revision>16</cp:revision>
  <dcterms:created xsi:type="dcterms:W3CDTF">2017-10-11T07:25:37Z</dcterms:created>
  <dcterms:modified xsi:type="dcterms:W3CDTF">2017-11-13T03:08:33Z</dcterms:modified>
</cp:coreProperties>
</file>